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64" r:id="rId2"/>
    <p:sldId id="285" r:id="rId3"/>
    <p:sldId id="286" r:id="rId4"/>
    <p:sldId id="265" r:id="rId5"/>
    <p:sldId id="266" r:id="rId6"/>
    <p:sldId id="267" r:id="rId7"/>
    <p:sldId id="268" r:id="rId8"/>
    <p:sldId id="269" r:id="rId9"/>
    <p:sldId id="270" r:id="rId10"/>
    <p:sldId id="290" r:id="rId11"/>
    <p:sldId id="271" r:id="rId12"/>
    <p:sldId id="29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92" r:id="rId22"/>
    <p:sldId id="293" r:id="rId23"/>
    <p:sldId id="280" r:id="rId24"/>
    <p:sldId id="294" r:id="rId25"/>
    <p:sldId id="281" r:id="rId26"/>
    <p:sldId id="282" r:id="rId27"/>
    <p:sldId id="287" r:id="rId28"/>
    <p:sldId id="288" r:id="rId29"/>
    <p:sldId id="283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6" autoAdjust="0"/>
    <p:restoredTop sz="94660" autoAdjust="0"/>
  </p:normalViewPr>
  <p:slideViewPr>
    <p:cSldViewPr>
      <p:cViewPr>
        <p:scale>
          <a:sx n="100" d="100"/>
          <a:sy n="100" d="100"/>
        </p:scale>
        <p:origin x="-330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3DC431-BAA3-4F9A-8558-FCFAE137AFD8}" type="datetimeFigureOut">
              <a:rPr lang="en-US"/>
              <a:pPr>
                <a:defRPr/>
              </a:pPr>
              <a:t>9/16/2013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315D79-1258-4770-9C2E-2EC6DC1525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612F1-F399-47AB-B932-2C369CB09C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E99C3-70F3-46E7-89BE-505D71BDDF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9A4C2-A796-4A16-8112-8E2C2023F4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B8C42-7FBE-4F94-8937-3AEBAF5AE0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644AF-5ABC-4242-9010-AAE6727BFB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Copyright © 2012 Pearson Education, Inc. Publishing as Prentice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04B9-FA85-46A9-BC40-1D4CD0FC78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10C9A-7CD8-46E6-9CC4-841D2F3322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C5982-7DA8-4A9D-94F9-695D669EE5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05BD-F551-4AB9-9594-F91CF53EDB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8D3A-078F-4C62-AB0E-F2A8AC7963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537A5-472D-4497-8B57-52B4F85936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53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E2ABBB-6234-45F2-82E9-B825324C0A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253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/>
              <a:t>Chapter 3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Project Selection and </a:t>
            </a:r>
            <a:br>
              <a:rPr lang="en-US" sz="4800" smtClean="0"/>
            </a:br>
            <a:r>
              <a:rPr lang="en-US" sz="4800" smtClean="0"/>
              <a:t>Portfolio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03-0</a:t>
            </a:r>
            <a:fld id="{978A3BA4-CAB9-418E-A009-8B93B7E4E21E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365125" y="6132513"/>
            <a:ext cx="81613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FIGURE 3.1  Sample AHP with Rankings for Salient Selection Criteria </a:t>
            </a:r>
          </a:p>
        </p:txBody>
      </p:sp>
      <p:pic>
        <p:nvPicPr>
          <p:cNvPr id="24578" name="Picture 6" descr="FG_03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3183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886239FF-030E-44AF-BFA6-9E72F4575A3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4580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4. Profile </a:t>
            </a:r>
            <a:r>
              <a:rPr lang="en-US" dirty="0" smtClean="0"/>
              <a:t>Models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01000" cy="91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Show risk/return options for projects. </a:t>
            </a:r>
          </a:p>
        </p:txBody>
      </p:sp>
      <p:sp>
        <p:nvSpPr>
          <p:cNvPr id="25603" name="TextBox 28"/>
          <p:cNvSpPr txBox="1">
            <a:spLocks noChangeArrowheads="1"/>
          </p:cNvSpPr>
          <p:nvPr/>
        </p:nvSpPr>
        <p:spPr bwMode="auto">
          <a:xfrm>
            <a:off x="6934200" y="2908300"/>
            <a:ext cx="2057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ct val="150000"/>
            </a:pPr>
            <a:r>
              <a:rPr lang="en-US" sz="2400" i="1">
                <a:solidFill>
                  <a:srgbClr val="FF0000"/>
                </a:solidFill>
              </a:rPr>
              <a:t>Criteria</a:t>
            </a:r>
            <a:r>
              <a:rPr lang="en-US" sz="2400"/>
              <a:t> selection as axes</a:t>
            </a:r>
          </a:p>
          <a:p>
            <a:pPr>
              <a:buClr>
                <a:schemeClr val="tx1"/>
              </a:buClr>
              <a:buSzPct val="150000"/>
            </a:pPr>
            <a:endParaRPr lang="en-US" sz="2400" i="1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  <a:buSzPct val="150000"/>
            </a:pPr>
            <a:endParaRPr lang="en-US" sz="2400" i="1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  <a:buSzPct val="150000"/>
            </a:pPr>
            <a:r>
              <a:rPr lang="en-US" sz="2400" i="1">
                <a:solidFill>
                  <a:srgbClr val="FF0000"/>
                </a:solidFill>
              </a:rPr>
              <a:t>Rating</a:t>
            </a:r>
            <a:r>
              <a:rPr lang="en-US" sz="2400"/>
              <a:t> each project on criteria</a:t>
            </a:r>
          </a:p>
          <a:p>
            <a:endParaRPr 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57F8E775-DC42-4756-A498-70DDC00596E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grpSp>
        <p:nvGrpSpPr>
          <p:cNvPr id="25605" name="Group 27"/>
          <p:cNvGrpSpPr>
            <a:grpSpLocks/>
          </p:cNvGrpSpPr>
          <p:nvPr/>
        </p:nvGrpSpPr>
        <p:grpSpPr bwMode="auto">
          <a:xfrm>
            <a:off x="457200" y="2033588"/>
            <a:ext cx="6575425" cy="4519612"/>
            <a:chOff x="938213" y="1066800"/>
            <a:chExt cx="6575425" cy="4943475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057401" y="1066800"/>
              <a:ext cx="0" cy="44190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057401" y="5485888"/>
              <a:ext cx="4648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09" name="TextBox 5"/>
            <p:cNvSpPr txBox="1">
              <a:spLocks noChangeArrowheads="1"/>
            </p:cNvSpPr>
            <p:nvPr/>
          </p:nvSpPr>
          <p:spPr bwMode="auto">
            <a:xfrm rot="-5400000">
              <a:off x="1598613" y="3106738"/>
              <a:ext cx="561975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 New Roman" pitchFamily="18" charset="0"/>
                  <a:cs typeface="Times New Roman" pitchFamily="18" charset="0"/>
                </a:rPr>
                <a:t>Risk</a:t>
              </a:r>
            </a:p>
          </p:txBody>
        </p:sp>
        <p:sp>
          <p:nvSpPr>
            <p:cNvPr id="25610" name="TextBox 6"/>
            <p:cNvSpPr txBox="1">
              <a:spLocks noChangeArrowheads="1"/>
            </p:cNvSpPr>
            <p:nvPr/>
          </p:nvSpPr>
          <p:spPr bwMode="auto">
            <a:xfrm>
              <a:off x="4191000" y="5486400"/>
              <a:ext cx="744538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 New Roman" pitchFamily="18" charset="0"/>
                  <a:cs typeface="Times New Roman" pitchFamily="18" charset="0"/>
                </a:rPr>
                <a:t>Return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057401" y="1752670"/>
              <a:ext cx="4495800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352801" y="1066800"/>
              <a:ext cx="0" cy="441908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13" name="TextBox 11"/>
            <p:cNvSpPr txBox="1">
              <a:spLocks noChangeArrowheads="1"/>
            </p:cNvSpPr>
            <p:nvPr/>
          </p:nvSpPr>
          <p:spPr bwMode="auto">
            <a:xfrm>
              <a:off x="938213" y="1490663"/>
              <a:ext cx="111918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Maximum</a:t>
              </a:r>
            </a:p>
            <a:p>
              <a:pPr algn="ctr"/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Desired Risk</a:t>
              </a:r>
            </a:p>
          </p:txBody>
        </p:sp>
        <p:sp>
          <p:nvSpPr>
            <p:cNvPr id="25614" name="TextBox 12"/>
            <p:cNvSpPr txBox="1">
              <a:spLocks noChangeArrowheads="1"/>
            </p:cNvSpPr>
            <p:nvPr/>
          </p:nvSpPr>
          <p:spPr bwMode="auto">
            <a:xfrm>
              <a:off x="2714625" y="5486400"/>
              <a:ext cx="127635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Minimum</a:t>
              </a:r>
            </a:p>
            <a:p>
              <a:pPr algn="ctr"/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Desired Return</a:t>
              </a:r>
            </a:p>
          </p:txBody>
        </p:sp>
        <p:sp>
          <p:nvSpPr>
            <p:cNvPr id="25615" name="TextBox 13"/>
            <p:cNvSpPr txBox="1">
              <a:spLocks noChangeArrowheads="1"/>
            </p:cNvSpPr>
            <p:nvPr/>
          </p:nvSpPr>
          <p:spPr bwMode="auto">
            <a:xfrm>
              <a:off x="2590800" y="4724400"/>
              <a:ext cx="3683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400" i="1" baseline="-2500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i="1" baseline="-25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616" name="Rectangle 14"/>
            <p:cNvSpPr>
              <a:spLocks noChangeArrowheads="1"/>
            </p:cNvSpPr>
            <p:nvPr/>
          </p:nvSpPr>
          <p:spPr bwMode="auto">
            <a:xfrm>
              <a:off x="4305300" y="3092450"/>
              <a:ext cx="3952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i="1" baseline="-2500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25617" name="Rectangle 15"/>
            <p:cNvSpPr>
              <a:spLocks noChangeArrowheads="1"/>
            </p:cNvSpPr>
            <p:nvPr/>
          </p:nvSpPr>
          <p:spPr bwMode="auto">
            <a:xfrm>
              <a:off x="3651250" y="2417763"/>
              <a:ext cx="3937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i="1" baseline="-2500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25618" name="Rectangle 16"/>
            <p:cNvSpPr>
              <a:spLocks noChangeArrowheads="1"/>
            </p:cNvSpPr>
            <p:nvPr/>
          </p:nvSpPr>
          <p:spPr bwMode="auto">
            <a:xfrm>
              <a:off x="3651250" y="4267200"/>
              <a:ext cx="3937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i="1" baseline="-2500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25619" name="Rectangle 17"/>
            <p:cNvSpPr>
              <a:spLocks noChangeArrowheads="1"/>
            </p:cNvSpPr>
            <p:nvPr/>
          </p:nvSpPr>
          <p:spPr bwMode="auto">
            <a:xfrm>
              <a:off x="6083300" y="1295400"/>
              <a:ext cx="3952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i="1" baseline="-2500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en-US">
                <a:latin typeface="Calibri" pitchFamily="34" charset="0"/>
              </a:endParaRPr>
            </a:p>
          </p:txBody>
        </p:sp>
        <p:sp>
          <p:nvSpPr>
            <p:cNvPr id="25620" name="Rectangle 18"/>
            <p:cNvSpPr>
              <a:spLocks noChangeArrowheads="1"/>
            </p:cNvSpPr>
            <p:nvPr/>
          </p:nvSpPr>
          <p:spPr bwMode="auto">
            <a:xfrm>
              <a:off x="5235575" y="3092450"/>
              <a:ext cx="39528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i="1" baseline="-2500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>
                <a:latin typeface="Calibri" pitchFamily="34" charset="0"/>
              </a:endParaRPr>
            </a:p>
          </p:txBody>
        </p:sp>
        <p:cxnSp>
          <p:nvCxnSpPr>
            <p:cNvPr id="43" name="Straight Connector 42"/>
            <p:cNvCxnSpPr>
              <a:stCxn id="25615" idx="3"/>
              <a:endCxn id="25618" idx="1"/>
            </p:cNvCxnSpPr>
            <p:nvPr/>
          </p:nvCxnSpPr>
          <p:spPr>
            <a:xfrm flipV="1">
              <a:off x="2959101" y="4451005"/>
              <a:ext cx="692150" cy="44277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990976" y="3461268"/>
              <a:ext cx="1244600" cy="80568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endCxn id="25619" idx="2"/>
            </p:cNvCxnSpPr>
            <p:nvPr/>
          </p:nvCxnSpPr>
          <p:spPr>
            <a:xfrm flipV="1">
              <a:off x="5630863" y="1664115"/>
              <a:ext cx="650875" cy="142904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24" name="TextBox 27"/>
            <p:cNvSpPr txBox="1">
              <a:spLocks noChangeArrowheads="1"/>
            </p:cNvSpPr>
            <p:nvPr/>
          </p:nvSpPr>
          <p:spPr bwMode="auto">
            <a:xfrm>
              <a:off x="5897563" y="3875088"/>
              <a:ext cx="161607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 New Roman" pitchFamily="18" charset="0"/>
                  <a:cs typeface="Times New Roman" pitchFamily="18" charset="0"/>
                </a:rPr>
                <a:t>Efficient Frontier</a:t>
              </a:r>
            </a:p>
          </p:txBody>
        </p:sp>
        <p:cxnSp>
          <p:nvCxnSpPr>
            <p:cNvPr id="47" name="Straight Arrow Connector 46"/>
            <p:cNvCxnSpPr>
              <a:stCxn id="25624" idx="1"/>
            </p:cNvCxnSpPr>
            <p:nvPr/>
          </p:nvCxnSpPr>
          <p:spPr>
            <a:xfrm flipH="1" flipV="1">
              <a:off x="4935538" y="3733881"/>
              <a:ext cx="962025" cy="310812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25620" idx="2"/>
            </p:cNvCxnSpPr>
            <p:nvPr/>
          </p:nvCxnSpPr>
          <p:spPr>
            <a:xfrm>
              <a:off x="5434013" y="3461268"/>
              <a:ext cx="0" cy="202462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502151" y="3461268"/>
              <a:ext cx="0" cy="202462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25616" idx="1"/>
              <a:endCxn id="25609" idx="2"/>
            </p:cNvCxnSpPr>
            <p:nvPr/>
          </p:nvCxnSpPr>
          <p:spPr>
            <a:xfrm flipH="1">
              <a:off x="2049463" y="3277212"/>
              <a:ext cx="2255838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25616" idx="3"/>
              <a:endCxn id="25620" idx="1"/>
            </p:cNvCxnSpPr>
            <p:nvPr/>
          </p:nvCxnSpPr>
          <p:spPr>
            <a:xfrm>
              <a:off x="4700588" y="3277212"/>
              <a:ext cx="534988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25617" idx="2"/>
              <a:endCxn id="25618" idx="0"/>
            </p:cNvCxnSpPr>
            <p:nvPr/>
          </p:nvCxnSpPr>
          <p:spPr>
            <a:xfrm>
              <a:off x="3848101" y="2787553"/>
              <a:ext cx="0" cy="1479396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25617" idx="1"/>
            </p:cNvCxnSpPr>
            <p:nvPr/>
          </p:nvCxnSpPr>
          <p:spPr>
            <a:xfrm flipH="1">
              <a:off x="2057401" y="2603496"/>
              <a:ext cx="159385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2046288" y="4451005"/>
              <a:ext cx="1593850" cy="0"/>
            </a:xfrm>
            <a:prstGeom prst="line">
              <a:avLst/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33" name="Rectangle 45"/>
            <p:cNvSpPr>
              <a:spLocks noChangeArrowheads="1"/>
            </p:cNvSpPr>
            <p:nvPr/>
          </p:nvSpPr>
          <p:spPr bwMode="auto">
            <a:xfrm>
              <a:off x="4843463" y="1066800"/>
              <a:ext cx="3937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i="1" baseline="-2500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en-US">
                <a:latin typeface="Calibri" pitchFamily="34" charset="0"/>
              </a:endParaRPr>
            </a:p>
          </p:txBody>
        </p:sp>
      </p:grpSp>
      <p:sp>
        <p:nvSpPr>
          <p:cNvPr id="25606" name="TextBox 2"/>
          <p:cNvSpPr txBox="1">
            <a:spLocks noChangeArrowheads="1"/>
          </p:cNvSpPr>
          <p:nvPr/>
        </p:nvSpPr>
        <p:spPr bwMode="auto">
          <a:xfrm>
            <a:off x="6357938" y="6324600"/>
            <a:ext cx="1338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Figure 3.4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FG_03_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00200"/>
            <a:ext cx="78311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Efficient Frontier</a:t>
            </a:r>
            <a:endParaRPr lang="en-US" b="1" dirty="0"/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304800" y="6172200"/>
            <a:ext cx="1338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Figure 3.5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2C842166-711D-48B4-8BE7-0F6901DE164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662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 Financial </a:t>
            </a:r>
            <a:r>
              <a:rPr lang="en-US" dirty="0" smtClean="0"/>
              <a:t>Models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Based on the time value of money principal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Payback period</a:t>
            </a:r>
          </a:p>
          <a:p>
            <a:pPr eaLnBrk="1" hangingPunct="1"/>
            <a:r>
              <a:rPr lang="en-US" smtClean="0"/>
              <a:t>Net present value</a:t>
            </a:r>
          </a:p>
          <a:p>
            <a:pPr eaLnBrk="1" hangingPunct="1"/>
            <a:r>
              <a:rPr lang="en-US" smtClean="0"/>
              <a:t>Internal rate of return</a:t>
            </a:r>
          </a:p>
          <a:p>
            <a:pPr eaLnBrk="1" hangingPunct="1"/>
            <a:r>
              <a:rPr lang="en-US" smtClean="0"/>
              <a:t>Options models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i="1" smtClean="0">
                <a:solidFill>
                  <a:srgbClr val="FF0000"/>
                </a:solidFill>
              </a:rPr>
              <a:t>All of these models use </a:t>
            </a:r>
            <a:r>
              <a:rPr lang="en-US" i="1" u="sng" smtClean="0">
                <a:solidFill>
                  <a:srgbClr val="FF0000"/>
                </a:solidFill>
              </a:rPr>
              <a:t>discounted</a:t>
            </a:r>
            <a:r>
              <a:rPr lang="en-US" i="1" smtClean="0">
                <a:solidFill>
                  <a:srgbClr val="FF0000"/>
                </a:solidFill>
              </a:rPr>
              <a:t> cash flows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5B57823E-2B0F-4FA0-97C4-DD7AE143F18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Payback Period</a:t>
            </a:r>
          </a:p>
        </p:txBody>
      </p:sp>
      <p:sp>
        <p:nvSpPr>
          <p:cNvPr id="20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800600"/>
            <a:ext cx="8229600" cy="137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u="sng" smtClean="0"/>
              <a:t>Cash flows</a:t>
            </a:r>
            <a:r>
              <a:rPr lang="en-US" sz="2800" smtClean="0"/>
              <a:t> should be </a:t>
            </a:r>
            <a:r>
              <a:rPr lang="en-US" sz="2800" u="sng" smtClean="0"/>
              <a:t>discounted</a:t>
            </a:r>
          </a:p>
          <a:p>
            <a:pPr eaLnBrk="1" hangingPunct="1">
              <a:buFontTx/>
              <a:buNone/>
            </a:pPr>
            <a:r>
              <a:rPr lang="en-US" sz="2800" u="sng" smtClean="0"/>
              <a:t>Lower</a:t>
            </a:r>
            <a:r>
              <a:rPr lang="en-US" sz="2800" smtClean="0"/>
              <a:t> numbers are </a:t>
            </a:r>
            <a:r>
              <a:rPr lang="en-US" sz="2800" u="sng" smtClean="0"/>
              <a:t>better</a:t>
            </a:r>
            <a:r>
              <a:rPr lang="en-US" sz="2800" smtClean="0"/>
              <a:t> </a:t>
            </a:r>
            <a:r>
              <a:rPr lang="en-US" sz="2800" b="1" i="1" smtClean="0">
                <a:solidFill>
                  <a:srgbClr val="FF0000"/>
                </a:solidFill>
              </a:rPr>
              <a:t>(faster payback)</a:t>
            </a:r>
          </a:p>
        </p:txBody>
      </p:sp>
      <p:graphicFrame>
        <p:nvGraphicFramePr>
          <p:cNvPr id="2061" name="Object 13"/>
          <p:cNvGraphicFramePr>
            <a:graphicFrameLocks noChangeAspect="1"/>
          </p:cNvGraphicFramePr>
          <p:nvPr/>
        </p:nvGraphicFramePr>
        <p:xfrm>
          <a:off x="685800" y="3124200"/>
          <a:ext cx="6934200" cy="1122363"/>
        </p:xfrm>
        <a:graphic>
          <a:graphicData uri="http://schemas.openxmlformats.org/presentationml/2006/ole">
            <p:oleObj spid="_x0000_s2061" name="Equation" r:id="rId3" imgW="2590800" imgH="419100" progId="">
              <p:embed/>
            </p:oleObj>
          </a:graphicData>
        </a:graphic>
      </p:graphicFrame>
      <p:sp>
        <p:nvSpPr>
          <p:cNvPr id="2064" name="Rectangle 5"/>
          <p:cNvSpPr>
            <a:spLocks noChangeArrowheads="1"/>
          </p:cNvSpPr>
          <p:nvPr/>
        </p:nvSpPr>
        <p:spPr bwMode="auto">
          <a:xfrm>
            <a:off x="381000" y="16764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>
                <a:latin typeface="Constantia" pitchFamily="18" charset="0"/>
              </a:rPr>
              <a:t>	Determines </a:t>
            </a:r>
            <a:r>
              <a:rPr lang="en-US" sz="3200" b="1" i="1">
                <a:solidFill>
                  <a:srgbClr val="FF0000"/>
                </a:solidFill>
                <a:latin typeface="Constantia" pitchFamily="18" charset="0"/>
              </a:rPr>
              <a:t>how long</a:t>
            </a:r>
            <a:r>
              <a:rPr lang="en-US" sz="3200" b="1">
                <a:solidFill>
                  <a:srgbClr val="FF0000"/>
                </a:solidFill>
                <a:latin typeface="Constantia" pitchFamily="18" charset="0"/>
              </a:rPr>
              <a:t> </a:t>
            </a:r>
            <a:r>
              <a:rPr lang="en-US" sz="3200">
                <a:latin typeface="Constantia" pitchFamily="18" charset="0"/>
              </a:rPr>
              <a:t>it takes for a project to reach a breakeven point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40D41A16-E604-4A6C-A6A4-0411B40E9A3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Payback Period Example</a:t>
            </a:r>
          </a:p>
        </p:txBody>
      </p:sp>
      <p:sp>
        <p:nvSpPr>
          <p:cNvPr id="308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81534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	A project requires an initial investment of $200,000 and will generate cash savings of $75,000 each year for the next five years. What is the payback period?</a:t>
            </a:r>
          </a:p>
        </p:txBody>
      </p:sp>
      <p:graphicFrame>
        <p:nvGraphicFramePr>
          <p:cNvPr id="25637" name="Group 37"/>
          <p:cNvGraphicFramePr>
            <a:graphicFrameLocks noGrp="1"/>
          </p:cNvGraphicFramePr>
          <p:nvPr>
            <p:ph sz="half" idx="4294967295"/>
          </p:nvPr>
        </p:nvGraphicFramePr>
        <p:xfrm>
          <a:off x="685800" y="2895600"/>
          <a:ext cx="4495800" cy="2544764"/>
        </p:xfrm>
        <a:graphic>
          <a:graphicData uri="http://schemas.openxmlformats.org/drawingml/2006/table">
            <a:tbl>
              <a:tblPr/>
              <a:tblGrid>
                <a:gridCol w="962025"/>
                <a:gridCol w="1781175"/>
                <a:gridCol w="1752600"/>
              </a:tblGrid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Cash Flow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Cumulative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($200,000)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($200,000)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($125,000)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($50,000)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$75,000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15" name="Text Box 38"/>
          <p:cNvSpPr txBox="1">
            <a:spLocks noChangeArrowheads="1"/>
          </p:cNvSpPr>
          <p:nvPr/>
        </p:nvSpPr>
        <p:spPr bwMode="auto">
          <a:xfrm>
            <a:off x="5715000" y="2895600"/>
            <a:ext cx="27432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Divide the cumulative amount by the cash flow amount in the third year and subtract from 3 to find out the moment the project breaks even.</a:t>
            </a:r>
          </a:p>
        </p:txBody>
      </p:sp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1638300" y="5638800"/>
          <a:ext cx="2971800" cy="817563"/>
        </p:xfrm>
        <a:graphic>
          <a:graphicData uri="http://schemas.openxmlformats.org/presentationml/2006/ole">
            <p:oleObj spid="_x0000_s3086" name="Equation" r:id="rId3" imgW="1524000" imgH="419100" progId="">
              <p:embed/>
            </p:oleObj>
          </a:graphicData>
        </a:graphic>
      </p:graphicFrame>
      <p:cxnSp>
        <p:nvCxnSpPr>
          <p:cNvPr id="3116" name="AutoShape 40"/>
          <p:cNvCxnSpPr>
            <a:cxnSpLocks noChangeShapeType="1"/>
            <a:stCxn id="3115" idx="1"/>
          </p:cNvCxnSpPr>
          <p:nvPr/>
        </p:nvCxnSpPr>
        <p:spPr bwMode="auto">
          <a:xfrm flipH="1">
            <a:off x="3429000" y="4787900"/>
            <a:ext cx="2286000" cy="3984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</p:cxnSp>
      <p:cxnSp>
        <p:nvCxnSpPr>
          <p:cNvPr id="3117" name="AutoShape 41"/>
          <p:cNvCxnSpPr>
            <a:cxnSpLocks noChangeShapeType="1"/>
            <a:stCxn id="3115" idx="1"/>
          </p:cNvCxnSpPr>
          <p:nvPr/>
        </p:nvCxnSpPr>
        <p:spPr bwMode="auto">
          <a:xfrm flipH="1">
            <a:off x="5105400" y="4787900"/>
            <a:ext cx="609600" cy="2397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D9376880-EA7A-49C6-82CD-2419A11F5AC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11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Net Present Value</a:t>
            </a:r>
          </a:p>
        </p:txBody>
      </p:sp>
      <p:sp>
        <p:nvSpPr>
          <p:cNvPr id="41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066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Projects the change in the firm’s stock value if a project is undertaken.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aphicFrame>
        <p:nvGraphicFramePr>
          <p:cNvPr id="4109" name="Object 13"/>
          <p:cNvGraphicFramePr>
            <a:graphicFrameLocks noChangeAspect="1"/>
          </p:cNvGraphicFramePr>
          <p:nvPr/>
        </p:nvGraphicFramePr>
        <p:xfrm>
          <a:off x="838200" y="2743200"/>
          <a:ext cx="4648200" cy="3444875"/>
        </p:xfrm>
        <a:graphic>
          <a:graphicData uri="http://schemas.openxmlformats.org/presentationml/2006/ole">
            <p:oleObj spid="_x0000_s4109" name="Equation" r:id="rId3" imgW="2159000" imgH="1600200" progId="">
              <p:embed/>
            </p:oleObj>
          </a:graphicData>
        </a:graphic>
      </p:graphicFrame>
      <p:sp>
        <p:nvSpPr>
          <p:cNvPr id="4112" name="Text Box 5"/>
          <p:cNvSpPr txBox="1">
            <a:spLocks noChangeArrowheads="1"/>
          </p:cNvSpPr>
          <p:nvPr/>
        </p:nvSpPr>
        <p:spPr bwMode="auto">
          <a:xfrm>
            <a:off x="5715000" y="3657600"/>
            <a:ext cx="2971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solidFill>
                  <a:srgbClr val="FF0000"/>
                </a:solidFill>
              </a:rPr>
              <a:t>Higher NPV values are better!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5CB9EAD4-23CE-46F0-B1C4-ABAE9457844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Net Present Value Example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447800"/>
            <a:ext cx="7924800" cy="99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	Should you invest $60,000 in a project that will return $15,000 per year for five years? You have a minimum return of 8% and expect inflation to hold steady at 3% over the next five years.</a:t>
            </a:r>
          </a:p>
          <a:p>
            <a:pPr eaLnBrk="1" hangingPunct="1">
              <a:buFontTx/>
              <a:buNone/>
            </a:pPr>
            <a:endParaRPr lang="en-US" sz="2200" smtClean="0"/>
          </a:p>
        </p:txBody>
      </p:sp>
      <p:graphicFrame>
        <p:nvGraphicFramePr>
          <p:cNvPr id="25653" name="Group 53"/>
          <p:cNvGraphicFramePr>
            <a:graphicFrameLocks noGrp="1"/>
          </p:cNvGraphicFramePr>
          <p:nvPr>
            <p:ph sz="half" idx="4294967295"/>
          </p:nvPr>
        </p:nvGraphicFramePr>
        <p:xfrm>
          <a:off x="381000" y="2895600"/>
          <a:ext cx="6100763" cy="3657600"/>
        </p:xfrm>
        <a:graphic>
          <a:graphicData uri="http://schemas.openxmlformats.org/drawingml/2006/table">
            <a:tbl>
              <a:tblPr/>
              <a:tblGrid>
                <a:gridCol w="931863"/>
                <a:gridCol w="1544637"/>
                <a:gridCol w="1639888"/>
                <a:gridCol w="1984375"/>
              </a:tblGrid>
              <a:tr h="323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Net flow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Discount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NPV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-$60,000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-$60,000.00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$15,000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0.9009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$13,513.51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$15,000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0.8116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$12,174.34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$15,000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0.7312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$10,967.87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$15,000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0.6587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$9,880.96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$15,000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0.5935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$8,901.77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-$4,561.54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64" name="Text Box 348"/>
          <p:cNvSpPr txBox="1">
            <a:spLocks noChangeArrowheads="1"/>
          </p:cNvSpPr>
          <p:nvPr/>
        </p:nvSpPr>
        <p:spPr bwMode="auto">
          <a:xfrm>
            <a:off x="6705600" y="2590800"/>
            <a:ext cx="2438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The NPV column total is negative, so don’t invest!</a:t>
            </a:r>
          </a:p>
        </p:txBody>
      </p:sp>
      <p:cxnSp>
        <p:nvCxnSpPr>
          <p:cNvPr id="34865" name="Straight Arrow Connector 24"/>
          <p:cNvCxnSpPr>
            <a:cxnSpLocks noChangeShapeType="1"/>
          </p:cNvCxnSpPr>
          <p:nvPr/>
        </p:nvCxnSpPr>
        <p:spPr bwMode="auto">
          <a:xfrm flipH="1">
            <a:off x="6781800" y="4876800"/>
            <a:ext cx="1371600" cy="144780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950BE56D-4650-4DB4-8851-07B34FE3DAC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4867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Internal Rate of Return</a:t>
            </a:r>
          </a:p>
        </p:txBody>
      </p:sp>
      <p:sp>
        <p:nvSpPr>
          <p:cNvPr id="51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A project must meet a </a:t>
            </a:r>
            <a:r>
              <a:rPr lang="en-US" b="1" i="1" smtClean="0">
                <a:solidFill>
                  <a:srgbClr val="FF0000"/>
                </a:solidFill>
              </a:rPr>
              <a:t>minimum rate of return</a:t>
            </a:r>
            <a:r>
              <a:rPr lang="en-US" b="1" smtClean="0">
                <a:solidFill>
                  <a:srgbClr val="FF0000"/>
                </a:solidFill>
              </a:rPr>
              <a:t> </a:t>
            </a:r>
            <a:r>
              <a:rPr lang="en-US" smtClean="0"/>
              <a:t>before it is worthy of consideration.</a:t>
            </a:r>
          </a:p>
        </p:txBody>
      </p:sp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850900" y="2743200"/>
          <a:ext cx="6678613" cy="3248025"/>
        </p:xfrm>
        <a:graphic>
          <a:graphicData uri="http://schemas.openxmlformats.org/presentationml/2006/ole">
            <p:oleObj spid="_x0000_s5133" name="Equation" r:id="rId3" imgW="3238500" imgH="1574800" progId="">
              <p:embed/>
            </p:oleObj>
          </a:graphicData>
        </a:graphic>
      </p:graphicFrame>
      <p:sp>
        <p:nvSpPr>
          <p:cNvPr id="5136" name="Text Box 6"/>
          <p:cNvSpPr txBox="1">
            <a:spLocks noChangeArrowheads="1"/>
          </p:cNvSpPr>
          <p:nvPr/>
        </p:nvSpPr>
        <p:spPr bwMode="auto">
          <a:xfrm>
            <a:off x="4038600" y="2819400"/>
            <a:ext cx="3276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solidFill>
                  <a:srgbClr val="FF0000"/>
                </a:solidFill>
              </a:rPr>
              <a:t>Higher IRR values are better!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BF5DDC36-0661-4A9F-AAB3-321AD0D00DD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Internal Rate of Return Example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371600"/>
            <a:ext cx="8382000" cy="129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	A project that costs $40,000 will generate cash flows of $14,000 for the next four years. You have a rate of return requirement of 17%; does this project meet the threshold?</a:t>
            </a:r>
          </a:p>
        </p:txBody>
      </p:sp>
      <p:graphicFrame>
        <p:nvGraphicFramePr>
          <p:cNvPr id="20548" name="Group 68"/>
          <p:cNvGraphicFramePr>
            <a:graphicFrameLocks noGrp="1"/>
          </p:cNvGraphicFramePr>
          <p:nvPr>
            <p:ph sz="half" idx="4294967295"/>
          </p:nvPr>
        </p:nvGraphicFramePr>
        <p:xfrm>
          <a:off x="609600" y="2590800"/>
          <a:ext cx="5715000" cy="2789555"/>
        </p:xfrm>
        <a:graphic>
          <a:graphicData uri="http://schemas.openxmlformats.org/drawingml/2006/table">
            <a:tbl>
              <a:tblPr/>
              <a:tblGrid>
                <a:gridCol w="871538"/>
                <a:gridCol w="1449387"/>
                <a:gridCol w="1641475"/>
                <a:gridCol w="1752600"/>
              </a:tblGrid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Year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Net flow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Discount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NPV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-$40,000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-$40,000.00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$14,000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0.9009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$12,173.91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$14,000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0.8116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$10,586.01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$14,000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0.7312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$9,205.23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$14,000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0.6587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$8,004.55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-$30.30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1" name="Text Box 62"/>
          <p:cNvSpPr txBox="1">
            <a:spLocks noChangeArrowheads="1"/>
          </p:cNvSpPr>
          <p:nvPr/>
        </p:nvSpPr>
        <p:spPr bwMode="auto">
          <a:xfrm>
            <a:off x="6858000" y="2743200"/>
            <a:ext cx="1752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This table has been calculated using a discount rate of 15%</a:t>
            </a:r>
          </a:p>
        </p:txBody>
      </p:sp>
      <p:sp>
        <p:nvSpPr>
          <p:cNvPr id="37932" name="Text Box 63"/>
          <p:cNvSpPr txBox="1">
            <a:spLocks noChangeArrowheads="1"/>
          </p:cNvSpPr>
          <p:nvPr/>
        </p:nvSpPr>
        <p:spPr bwMode="auto">
          <a:xfrm>
            <a:off x="533400" y="5578475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CC"/>
                </a:solidFill>
              </a:rPr>
              <a:t>The project doesn’t meet our 17% requirement and </a:t>
            </a:r>
            <a:r>
              <a:rPr lang="en-US" sz="2400" i="1" u="sng">
                <a:solidFill>
                  <a:srgbClr val="0000CC"/>
                </a:solidFill>
              </a:rPr>
              <a:t>should not be considered further</a:t>
            </a:r>
            <a:r>
              <a:rPr lang="en-US" sz="240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DBDF9692-50B7-4BF3-8E88-14365E650B1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7934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3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After completing this chapter, students will be able to</a:t>
            </a:r>
            <a:r>
              <a:rPr lang="en-US" dirty="0" smtClean="0"/>
              <a:t>: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Explain six criteria for a useful project-selection/screening model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how </a:t>
            </a:r>
            <a:r>
              <a:rPr lang="en-US" dirty="0"/>
              <a:t>to employ checklists and simple scoring models to select projects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Use </a:t>
            </a:r>
            <a:r>
              <a:rPr lang="en-US" dirty="0"/>
              <a:t>more sophisticated scoring models, such as the Analytical Hierarchy Process</a:t>
            </a:r>
            <a:r>
              <a:rPr lang="en-US" dirty="0" smtClean="0"/>
              <a:t>.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Learn </a:t>
            </a:r>
            <a:r>
              <a:rPr lang="en-US" dirty="0"/>
              <a:t>how to use financial concepts, such as the efficient frontier and risk/return models.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</a:t>
            </a:r>
            <a:fld id="{B8AAFDD8-E570-44AC-A09E-FC8A6244267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Options Models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800" smtClean="0"/>
              <a:t>NPV and IRR methods don’t account for failure to make a positive return on investment. Options models allow for this possibility.</a:t>
            </a:r>
          </a:p>
          <a:p>
            <a:pPr marL="609600" indent="-609600" eaLnBrk="1" hangingPunct="1">
              <a:buFontTx/>
              <a:buNone/>
            </a:pPr>
            <a:endParaRPr lang="en-US" sz="2800" smtClean="0"/>
          </a:p>
          <a:p>
            <a:pPr marL="609600" indent="-609600" eaLnBrk="1" hangingPunct="1">
              <a:buFontTx/>
              <a:buNone/>
            </a:pPr>
            <a:r>
              <a:rPr lang="en-US" sz="2800" smtClean="0"/>
              <a:t>Options models address: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Can the project be postponed?</a:t>
            </a:r>
          </a:p>
          <a:p>
            <a:pPr marL="609600" indent="-609600" eaLnBrk="1" hangingPunct="1">
              <a:buClr>
                <a:schemeClr val="tx1"/>
              </a:buClr>
              <a:buFontTx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Will future information help decide?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B7111FCE-A3B5-4C71-A133-5F96F350A3C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76200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   Project </a:t>
            </a:r>
            <a:r>
              <a:rPr lang="en-US" dirty="0" smtClean="0"/>
              <a:t>Portfolio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6492875"/>
            <a:ext cx="762000" cy="3651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68FDA3DB-28D4-45FA-BA47-8BDFDAED2F2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39939" name="Picture 3" descr="FG_03_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76400"/>
            <a:ext cx="8232775" cy="4648200"/>
          </a:xfrm>
        </p:spPr>
      </p:pic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4800600" y="6491288"/>
            <a:ext cx="3879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3.6  GE’s Tollgate Process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GE Tollgate Review Process Flow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8DBF5BE1-656F-41A3-871A-5074DCE78BE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40963" name="Picture 3" descr="FG_03_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40965" name="TextBox 7"/>
          <p:cNvSpPr txBox="1">
            <a:spLocks noChangeArrowheads="1"/>
          </p:cNvSpPr>
          <p:nvPr/>
        </p:nvSpPr>
        <p:spPr bwMode="auto">
          <a:xfrm>
            <a:off x="6996113" y="6324600"/>
            <a:ext cx="1222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3.7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8229600" cy="704850"/>
          </a:xfrm>
        </p:spPr>
        <p:txBody>
          <a:bodyPr/>
          <a:lstStyle/>
          <a:p>
            <a:pPr eaLnBrk="1" hangingPunct="1"/>
            <a:r>
              <a:rPr lang="en-US" dirty="0" smtClean="0"/>
              <a:t>Project Portfolio Management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  <a:r>
              <a:rPr lang="en-US" i="1" dirty="0" smtClean="0"/>
              <a:t>The </a:t>
            </a:r>
            <a:r>
              <a:rPr lang="en-US" i="1" dirty="0" smtClean="0">
                <a:solidFill>
                  <a:srgbClr val="FF0000"/>
                </a:solidFill>
              </a:rPr>
              <a:t>systematic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process</a:t>
            </a:r>
            <a:r>
              <a:rPr lang="en-US" i="1" dirty="0" smtClean="0"/>
              <a:t> of </a:t>
            </a:r>
            <a:r>
              <a:rPr lang="en-US" b="1" i="1" u="sng" dirty="0" smtClean="0"/>
              <a:t>selecting</a:t>
            </a:r>
            <a:r>
              <a:rPr lang="en-US" i="1" dirty="0" smtClean="0"/>
              <a:t>, </a:t>
            </a:r>
            <a:r>
              <a:rPr lang="en-US" b="1" i="1" u="sng" dirty="0" smtClean="0"/>
              <a:t>supporting</a:t>
            </a:r>
            <a:r>
              <a:rPr lang="en-US" i="1" dirty="0" smtClean="0"/>
              <a:t>, and </a:t>
            </a:r>
            <a:r>
              <a:rPr lang="en-US" b="1" i="1" u="sng" dirty="0" smtClean="0"/>
              <a:t>managing</a:t>
            </a:r>
            <a:r>
              <a:rPr lang="en-US" i="1" dirty="0" smtClean="0"/>
              <a:t> the firm’s collection of projects.</a:t>
            </a:r>
          </a:p>
          <a:p>
            <a:pPr eaLnBrk="1" hangingPunct="1">
              <a:lnSpc>
                <a:spcPct val="135000"/>
              </a:lnSpc>
              <a:buFontTx/>
              <a:buNone/>
            </a:pPr>
            <a:r>
              <a:rPr lang="en-US" dirty="0" smtClean="0"/>
              <a:t>Portfolio management requires: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decision making,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prioritization,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review,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</a:t>
            </a:r>
            <a:r>
              <a:rPr lang="en-US" sz="2800" dirty="0" smtClean="0">
                <a:solidFill>
                  <a:srgbClr val="0070C0"/>
                </a:solidFill>
              </a:rPr>
              <a:t>align</a:t>
            </a:r>
            <a:r>
              <a:rPr lang="en-US" sz="2800" dirty="0" smtClean="0">
                <a:solidFill>
                  <a:srgbClr val="00B050"/>
                </a:solidFill>
              </a:rPr>
              <a:t>ment</a:t>
            </a:r>
            <a:r>
              <a:rPr lang="en-US" sz="2800" dirty="0" smtClean="0"/>
              <a:t>, and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</a:t>
            </a:r>
            <a:r>
              <a:rPr lang="en-US" sz="2800" dirty="0" smtClean="0">
                <a:solidFill>
                  <a:srgbClr val="0070C0"/>
                </a:solidFill>
              </a:rPr>
              <a:t>prioriti</a:t>
            </a:r>
            <a:r>
              <a:rPr lang="en-US" sz="2800" dirty="0" smtClean="0">
                <a:solidFill>
                  <a:srgbClr val="00B050"/>
                </a:solidFill>
              </a:rPr>
              <a:t>zation</a:t>
            </a:r>
            <a:r>
              <a:rPr lang="en-US" sz="2800" dirty="0" smtClean="0"/>
              <a:t> of a firm’s projects.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3CDB2812-D018-4AE6-B6C6-6589BA82B74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Pharmaceuticals Development Process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CE9D74C2-7528-476E-BE27-4813EE3FB2C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43011" name="Picture 3" descr="FG_03_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8229600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6081713" y="6400800"/>
            <a:ext cx="1338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Figure 3.8</a:t>
            </a:r>
          </a:p>
        </p:txBody>
      </p:sp>
      <p:sp>
        <p:nvSpPr>
          <p:cNvPr id="4301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Keys to Successful </a:t>
            </a:r>
            <a:br>
              <a:rPr lang="en-US" smtClean="0"/>
            </a:br>
            <a:r>
              <a:rPr lang="en-US" smtClean="0"/>
              <a:t>Project Portfolio Management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72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sz="2800" b="1" i="1" smtClean="0">
                <a:solidFill>
                  <a:srgbClr val="FF0000"/>
                </a:solidFill>
              </a:rPr>
              <a:t>Flexible structure</a:t>
            </a:r>
            <a:r>
              <a:rPr lang="en-US" sz="2800" i="1" smtClean="0"/>
              <a:t> </a:t>
            </a:r>
            <a:r>
              <a:rPr lang="en-US" sz="2800" smtClean="0"/>
              <a:t>and freedom of communication</a:t>
            </a:r>
          </a:p>
          <a:p>
            <a:pPr eaLnBrk="1" hangingPunct="1">
              <a:lnSpc>
                <a:spcPct val="230000"/>
              </a:lnSpc>
              <a:buFont typeface="Wingdings" pitchFamily="2" charset="2"/>
              <a:buChar char="v"/>
            </a:pPr>
            <a:r>
              <a:rPr lang="en-US" sz="2800" b="1" i="1" smtClean="0">
                <a:solidFill>
                  <a:srgbClr val="FF0000"/>
                </a:solidFill>
              </a:rPr>
              <a:t>Low-cost</a:t>
            </a:r>
            <a:r>
              <a:rPr lang="en-US" sz="2800" i="1" smtClean="0"/>
              <a:t> </a:t>
            </a:r>
            <a:r>
              <a:rPr lang="en-US" sz="2800" smtClean="0"/>
              <a:t>environmental scanning</a:t>
            </a:r>
          </a:p>
          <a:p>
            <a:pPr eaLnBrk="1" hangingPunct="1">
              <a:lnSpc>
                <a:spcPct val="230000"/>
              </a:lnSpc>
              <a:buFont typeface="Wingdings" pitchFamily="2" charset="2"/>
              <a:buChar char="v"/>
            </a:pPr>
            <a:r>
              <a:rPr lang="en-US" sz="2800" b="1" i="1" smtClean="0">
                <a:solidFill>
                  <a:srgbClr val="FF0000"/>
                </a:solidFill>
              </a:rPr>
              <a:t>Time-paced</a:t>
            </a:r>
            <a:r>
              <a:rPr lang="en-US" sz="2800" i="1" smtClean="0"/>
              <a:t> </a:t>
            </a:r>
            <a:r>
              <a:rPr lang="en-US" sz="2800" smtClean="0"/>
              <a:t>transition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6B139922-0E6B-4F27-B099-C47BD380478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Problems in Implementing </a:t>
            </a:r>
            <a:br>
              <a:rPr lang="en-US" smtClean="0"/>
            </a:br>
            <a:r>
              <a:rPr lang="en-US" smtClean="0"/>
              <a:t>Portfolio Management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05000"/>
              </a:lnSpc>
              <a:buFont typeface="Wingdings" pitchFamily="2" charset="2"/>
              <a:buChar char="Ø"/>
            </a:pPr>
            <a:r>
              <a:rPr lang="en-US" smtClean="0"/>
              <a:t>Conservative technical communities</a:t>
            </a:r>
          </a:p>
          <a:p>
            <a:pPr eaLnBrk="1" hangingPunct="1">
              <a:lnSpc>
                <a:spcPct val="205000"/>
              </a:lnSpc>
              <a:buFont typeface="Wingdings" pitchFamily="2" charset="2"/>
              <a:buChar char="Ø"/>
            </a:pPr>
            <a:r>
              <a:rPr lang="en-US" smtClean="0"/>
              <a:t>Out of sync projects and portfolios</a:t>
            </a:r>
          </a:p>
          <a:p>
            <a:pPr eaLnBrk="1" hangingPunct="1">
              <a:lnSpc>
                <a:spcPct val="205000"/>
              </a:lnSpc>
              <a:buFont typeface="Wingdings" pitchFamily="2" charset="2"/>
              <a:buChar char="Ø"/>
            </a:pPr>
            <a:r>
              <a:rPr lang="en-US" smtClean="0"/>
              <a:t>Unpromising projects</a:t>
            </a:r>
          </a:p>
          <a:p>
            <a:pPr eaLnBrk="1" hangingPunct="1">
              <a:lnSpc>
                <a:spcPct val="205000"/>
              </a:lnSpc>
              <a:buFont typeface="Wingdings" pitchFamily="2" charset="2"/>
              <a:buChar char="Ø"/>
            </a:pPr>
            <a:r>
              <a:rPr lang="en-US" smtClean="0"/>
              <a:t>Scarce resources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B4FBC535-ACCC-4236-8278-BB11FD4132F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Explain six criteria for a useful project-selection screening model.</a:t>
            </a:r>
          </a:p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Understand how to employ checklists and simple scoring models to select projects, including the recognition of their strengths and weaknesses.</a:t>
            </a:r>
          </a:p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Use more sophisticated scoring models, such as the Analytical Hierarchy Process.</a:t>
            </a:r>
          </a:p>
          <a:p>
            <a:pPr marL="514350" indent="-514350" eaLnBrk="1" hangingPunct="1">
              <a:buFont typeface="Wingdings 2" pitchFamily="18" charset="2"/>
              <a:buAutoNum type="arabicPeriod"/>
            </a:pPr>
            <a:r>
              <a:rPr lang="en-US" smtClean="0"/>
              <a:t>Learn how to use financial concepts, such as the efficient frontier and risk/return models.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3945BF5E-409C-488B-AC63-32C7296E6D1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 startAt="5"/>
            </a:pPr>
            <a:r>
              <a:rPr lang="en-US" smtClean="0"/>
              <a:t>Employ financial analyses and options analysis to evaluate the potential for new project investments. </a:t>
            </a:r>
          </a:p>
          <a:p>
            <a:pPr marL="514350" indent="-514350" eaLnBrk="1" hangingPunct="1">
              <a:buFont typeface="Calibri" pitchFamily="34" charset="0"/>
              <a:buAutoNum type="arabicPeriod" startAt="5"/>
            </a:pPr>
            <a:r>
              <a:rPr lang="en-US" smtClean="0"/>
              <a:t>Recognize the challenges that arise in maintaining an optimal project portfolio for an organization.</a:t>
            </a:r>
          </a:p>
          <a:p>
            <a:pPr marL="514350" indent="-514350" eaLnBrk="1" hangingPunct="1">
              <a:buFont typeface="Calibri" pitchFamily="34" charset="0"/>
              <a:buAutoNum type="arabicPeriod" startAt="5"/>
            </a:pPr>
            <a:r>
              <a:rPr lang="en-US" smtClean="0"/>
              <a:t>Understand the three keys to successful project portfolio management.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BA97A43C-F8A4-4053-B40A-2E3FC202E4E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copy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</a:t>
            </a:r>
            <a:fld id="{B0D11BD5-65CB-427B-BE35-D04575E7822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4813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3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After completing this chapter, students will be able to</a:t>
            </a:r>
            <a:r>
              <a:rPr lang="en-US" dirty="0" smtClean="0"/>
              <a:t>: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Employ financial analyses and options analysis to evaluate the potential for new project </a:t>
            </a:r>
            <a:r>
              <a:rPr lang="en-US" dirty="0" smtClean="0"/>
              <a:t>investments</a:t>
            </a:r>
            <a:r>
              <a:rPr lang="en-US" b="1" dirty="0" smtClean="0"/>
              <a:t>.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</a:t>
            </a:r>
            <a:r>
              <a:rPr lang="en-US" dirty="0"/>
              <a:t>the challenges that arise in maintaining an optimal project portfolio for an organization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</a:t>
            </a:r>
            <a:r>
              <a:rPr lang="en-US" dirty="0"/>
              <a:t>the three keys to successful project portfolio management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</a:t>
            </a:r>
            <a:fld id="{99EC8AF0-B6BD-41CA-8610-9AC51E1AB92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781050"/>
          </a:xfrm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  Project </a:t>
            </a:r>
            <a:r>
              <a:rPr lang="en-US" dirty="0" smtClean="0"/>
              <a:t>Selection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	</a:t>
            </a:r>
            <a:r>
              <a:rPr lang="en-US" smtClean="0"/>
              <a:t>Screening models help managers pick winners from a pool of projects. Screening models are </a:t>
            </a:r>
            <a:r>
              <a:rPr lang="en-US" i="1" u="sng" smtClean="0"/>
              <a:t>numeric</a:t>
            </a:r>
            <a:r>
              <a:rPr lang="en-US" u="sng" smtClean="0"/>
              <a:t> </a:t>
            </a:r>
            <a:r>
              <a:rPr lang="en-US" smtClean="0"/>
              <a:t>or </a:t>
            </a:r>
            <a:r>
              <a:rPr lang="en-US" i="1" u="sng" smtClean="0"/>
              <a:t>nonnumeric</a:t>
            </a:r>
            <a:r>
              <a:rPr lang="en-US" smtClean="0"/>
              <a:t> and should have: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b="1" i="1" smtClean="0">
                <a:solidFill>
                  <a:srgbClr val="FF0000"/>
                </a:solidFill>
              </a:rPr>
              <a:t>Realism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b="1" i="1" smtClean="0">
                <a:solidFill>
                  <a:srgbClr val="FF0000"/>
                </a:solidFill>
              </a:rPr>
              <a:t>		Capability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b="1" i="1" smtClean="0">
                <a:solidFill>
                  <a:srgbClr val="FF0000"/>
                </a:solidFill>
              </a:rPr>
              <a:t>			Flexibility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b="1" i="1" smtClean="0">
                <a:solidFill>
                  <a:srgbClr val="FF0000"/>
                </a:solidFill>
              </a:rPr>
              <a:t>				Ease of use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b="1" i="1" smtClean="0">
                <a:solidFill>
                  <a:srgbClr val="FF0000"/>
                </a:solidFill>
              </a:rPr>
              <a:t>					Cost effectiveness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b="1" i="1" smtClean="0">
                <a:solidFill>
                  <a:srgbClr val="FF0000"/>
                </a:solidFill>
              </a:rPr>
              <a:t>							Comparability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n-US" i="1" smtClean="0">
              <a:solidFill>
                <a:srgbClr val="0000C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Screening &amp; Selection Issues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800" b="1" i="1" smtClean="0">
                <a:solidFill>
                  <a:srgbClr val="FF0000"/>
                </a:solidFill>
              </a:rPr>
              <a:t>Risk</a:t>
            </a:r>
            <a:r>
              <a:rPr lang="en-US" sz="2800" smtClean="0"/>
              <a:t> – unpredictability to the firm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b="1" i="1" smtClean="0">
                <a:solidFill>
                  <a:srgbClr val="FF0000"/>
                </a:solidFill>
              </a:rPr>
              <a:t>Commercial</a:t>
            </a:r>
            <a:r>
              <a:rPr lang="en-US" sz="2800" smtClean="0">
                <a:solidFill>
                  <a:srgbClr val="FF0000"/>
                </a:solidFill>
              </a:rPr>
              <a:t> </a:t>
            </a:r>
            <a:r>
              <a:rPr lang="en-US" sz="2800" smtClean="0"/>
              <a:t>– market potential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b="1" i="1" smtClean="0">
                <a:solidFill>
                  <a:srgbClr val="FF0000"/>
                </a:solidFill>
              </a:rPr>
              <a:t>Internal operating </a:t>
            </a:r>
            <a:r>
              <a:rPr lang="en-US" sz="2800" smtClean="0"/>
              <a:t>– changes in firm operations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b="1" i="1" smtClean="0">
                <a:solidFill>
                  <a:srgbClr val="FF0000"/>
                </a:solidFill>
              </a:rPr>
              <a:t>Additional</a:t>
            </a:r>
            <a:r>
              <a:rPr lang="en-US" sz="2800" smtClean="0">
                <a:solidFill>
                  <a:srgbClr val="FF0000"/>
                </a:solidFill>
              </a:rPr>
              <a:t> </a:t>
            </a:r>
            <a:r>
              <a:rPr lang="en-US" sz="2800" smtClean="0"/>
              <a:t>– image, patent, fit, etc.</a:t>
            </a:r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en-US" sz="2800" b="1" i="1" smtClean="0"/>
              <a:t>All models</a:t>
            </a:r>
            <a:r>
              <a:rPr lang="en-US" sz="2800" smtClean="0"/>
              <a:t> only </a:t>
            </a:r>
            <a:r>
              <a:rPr lang="en-US" sz="2800" b="1" i="1" smtClean="0"/>
              <a:t>partially reflect reality</a:t>
            </a:r>
            <a:r>
              <a:rPr lang="en-US" sz="2800" smtClean="0"/>
              <a:t> and have </a:t>
            </a:r>
            <a:r>
              <a:rPr lang="en-US" sz="2800" b="1" i="1" smtClean="0"/>
              <a:t>both objective and subjective</a:t>
            </a:r>
            <a:r>
              <a:rPr lang="en-US" sz="2800" smtClean="0"/>
              <a:t> factors imbedded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</a:t>
            </a:r>
            <a:fld id="{922C7DEA-BC4A-46D6-9881-3D4537AF353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Approaches to Project Screening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150000"/>
              </a:lnSpc>
              <a:buSzPct val="150000"/>
              <a:buFont typeface="+mj-lt"/>
              <a:buAutoNum type="arabicPeriod"/>
            </a:pPr>
            <a:r>
              <a:rPr lang="en-US" sz="2800" dirty="0" smtClean="0"/>
              <a:t>Checklist model</a:t>
            </a:r>
          </a:p>
          <a:p>
            <a:pPr marL="514350" indent="-514350" eaLnBrk="1" hangingPunct="1">
              <a:lnSpc>
                <a:spcPct val="150000"/>
              </a:lnSpc>
              <a:buSzPct val="150000"/>
              <a:buFont typeface="+mj-lt"/>
              <a:buAutoNum type="arabicPeriod"/>
            </a:pPr>
            <a:r>
              <a:rPr lang="en-US" sz="2800" dirty="0" smtClean="0"/>
              <a:t>Simplified scoring models</a:t>
            </a:r>
          </a:p>
          <a:p>
            <a:pPr marL="514350" indent="-514350" eaLnBrk="1" hangingPunct="1">
              <a:lnSpc>
                <a:spcPct val="150000"/>
              </a:lnSpc>
              <a:buSzPct val="150000"/>
              <a:buFont typeface="+mj-lt"/>
              <a:buAutoNum type="arabicPeriod"/>
            </a:pPr>
            <a:r>
              <a:rPr lang="en-US" sz="2800" dirty="0" smtClean="0"/>
              <a:t>Analytic hierarchy process</a:t>
            </a:r>
          </a:p>
          <a:p>
            <a:pPr marL="514350" indent="-514350" eaLnBrk="1" hangingPunct="1">
              <a:lnSpc>
                <a:spcPct val="150000"/>
              </a:lnSpc>
              <a:buSzPct val="150000"/>
              <a:buFont typeface="+mj-lt"/>
              <a:buAutoNum type="arabicPeriod"/>
            </a:pPr>
            <a:r>
              <a:rPr lang="en-US" sz="2800" dirty="0" smtClean="0"/>
              <a:t>Profile models</a:t>
            </a:r>
          </a:p>
          <a:p>
            <a:pPr marL="514350" indent="-514350" eaLnBrk="1" hangingPunct="1">
              <a:lnSpc>
                <a:spcPct val="150000"/>
              </a:lnSpc>
              <a:buSzPct val="150000"/>
              <a:buFont typeface="+mj-lt"/>
              <a:buAutoNum type="arabicPeriod"/>
            </a:pPr>
            <a:r>
              <a:rPr lang="en-US" sz="2800" dirty="0" smtClean="0"/>
              <a:t>Financial models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</a:t>
            </a:r>
            <a:fld id="{B931D0B7-F28A-4A81-A30B-E1E30FC540E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4724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1. Checklist </a:t>
            </a:r>
            <a:r>
              <a:rPr lang="en-US" dirty="0" smtClean="0"/>
              <a:t>Model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A checklist is a list of criteria applied to possible projects.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Requires agreement on </a:t>
            </a:r>
            <a:r>
              <a:rPr lang="en-US" i="1" smtClean="0">
                <a:solidFill>
                  <a:srgbClr val="FF0000"/>
                </a:solidFill>
              </a:rPr>
              <a:t>criteria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Assumes all criteria are </a:t>
            </a:r>
            <a:r>
              <a:rPr lang="en-US" i="1" smtClean="0">
                <a:solidFill>
                  <a:srgbClr val="FF0000"/>
                </a:solidFill>
              </a:rPr>
              <a:t>equally important</a:t>
            </a:r>
          </a:p>
          <a:p>
            <a:pPr eaLnBrk="1" hangingPunct="1">
              <a:buFontTx/>
              <a:buNone/>
            </a:pPr>
            <a:endParaRPr lang="en-US" b="1" i="1" smtClean="0">
              <a:solidFill>
                <a:srgbClr val="0000CC"/>
              </a:solidFill>
            </a:endParaRPr>
          </a:p>
          <a:p>
            <a:pPr eaLnBrk="1" hangingPunct="1">
              <a:buFontTx/>
              <a:buNone/>
            </a:pPr>
            <a:r>
              <a:rPr lang="en-US" i="1" smtClean="0">
                <a:solidFill>
                  <a:srgbClr val="FF0000"/>
                </a:solidFill>
              </a:rPr>
              <a:t>	</a:t>
            </a:r>
            <a:r>
              <a:rPr lang="en-US" i="1" smtClean="0">
                <a:solidFill>
                  <a:srgbClr val="0000CC"/>
                </a:solidFill>
              </a:rPr>
              <a:t>Checklists are valuable for recording opinions and encouraging discussion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42950"/>
            <a:ext cx="8229600" cy="704850"/>
          </a:xfrm>
        </p:spPr>
        <p:txBody>
          <a:bodyPr/>
          <a:lstStyle/>
          <a:p>
            <a:pPr eaLnBrk="1" hangingPunct="1"/>
            <a:r>
              <a:rPr lang="en-US" dirty="0" smtClean="0"/>
              <a:t>2. Simplified </a:t>
            </a:r>
            <a:r>
              <a:rPr lang="en-US" dirty="0" smtClean="0"/>
              <a:t>Scoring Models</a:t>
            </a:r>
          </a:p>
        </p:txBody>
      </p:sp>
      <p:sp>
        <p:nvSpPr>
          <p:cNvPr id="1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	Each project receives a score that is the weighted sum of its grade on a list of criteria. Scoring models require:</a:t>
            </a:r>
          </a:p>
          <a:p>
            <a:pPr eaLnBrk="1" hangingPunct="1">
              <a:buSzPct val="150000"/>
              <a:buFont typeface="Wingdings" pitchFamily="2" charset="2"/>
              <a:buChar char="§"/>
            </a:pPr>
            <a:r>
              <a:rPr lang="en-US" dirty="0" smtClean="0"/>
              <a:t>agreement on </a:t>
            </a:r>
            <a:r>
              <a:rPr lang="en-US" i="1" dirty="0" smtClean="0">
                <a:solidFill>
                  <a:srgbClr val="FF0000"/>
                </a:solidFill>
              </a:rPr>
              <a:t>criteria</a:t>
            </a:r>
          </a:p>
          <a:p>
            <a:pPr eaLnBrk="1" hangingPunct="1">
              <a:buSzPct val="150000"/>
              <a:buFont typeface="Wingdings" pitchFamily="2" charset="2"/>
              <a:buChar char="§"/>
            </a:pPr>
            <a:r>
              <a:rPr lang="en-US" dirty="0" smtClean="0"/>
              <a:t>agreement on </a:t>
            </a:r>
            <a:r>
              <a:rPr lang="en-US" i="1" dirty="0" smtClean="0">
                <a:solidFill>
                  <a:srgbClr val="FF0000"/>
                </a:solidFill>
              </a:rPr>
              <a:t>weights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criteria</a:t>
            </a:r>
          </a:p>
          <a:p>
            <a:pPr eaLnBrk="1" hangingPunct="1">
              <a:buSzPct val="150000"/>
              <a:buFont typeface="Wingdings" pitchFamily="2" charset="2"/>
              <a:buChar char="§"/>
            </a:pPr>
            <a:r>
              <a:rPr lang="en-US" dirty="0" smtClean="0"/>
              <a:t>a </a:t>
            </a:r>
            <a:r>
              <a:rPr lang="en-US" i="1" dirty="0" smtClean="0">
                <a:solidFill>
                  <a:srgbClr val="FF0000"/>
                </a:solidFill>
              </a:rPr>
              <a:t>score</a:t>
            </a:r>
            <a:r>
              <a:rPr lang="en-US" dirty="0" smtClean="0"/>
              <a:t> assigned for each criteria</a:t>
            </a:r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>
                <a:solidFill>
                  <a:srgbClr val="0000CC"/>
                </a:solidFill>
              </a:rPr>
              <a:t>Relative scores can be misleading!</a:t>
            </a:r>
          </a:p>
          <a:p>
            <a:pPr eaLnBrk="1" hangingPunct="1"/>
            <a:endParaRPr lang="en-US" i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644525" y="4572000"/>
          <a:ext cx="5416550" cy="785813"/>
        </p:xfrm>
        <a:graphic>
          <a:graphicData uri="http://schemas.openxmlformats.org/presentationml/2006/ole">
            <p:oleObj spid="_x0000_s1036" name="Equation" r:id="rId3" imgW="1752600" imgH="254000" progId="">
              <p:embed/>
            </p:oleObj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</a:t>
            </a:r>
            <a:fld id="{73F36C54-00C4-4965-8CAF-C8F9CE30528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14400"/>
            <a:ext cx="8229600" cy="6286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3. Analytic </a:t>
            </a:r>
            <a:r>
              <a:rPr lang="en-US" dirty="0" smtClean="0"/>
              <a:t>Hierarchy Process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dirty="0" smtClean="0"/>
              <a:t>The AHP is a four step process: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dirty="0" smtClean="0"/>
              <a:t>Construct a hierarchy of </a:t>
            </a:r>
            <a:r>
              <a:rPr lang="en-US" i="1" dirty="0" smtClean="0">
                <a:solidFill>
                  <a:srgbClr val="FF0000"/>
                </a:solidFill>
              </a:rPr>
              <a:t>criteria and </a:t>
            </a:r>
            <a:r>
              <a:rPr lang="en-US" i="1" dirty="0" err="1" smtClean="0">
                <a:solidFill>
                  <a:srgbClr val="FF0000"/>
                </a:solidFill>
              </a:rPr>
              <a:t>subcriteria</a:t>
            </a:r>
            <a:endParaRPr lang="en-US" i="1" dirty="0" smtClean="0">
              <a:solidFill>
                <a:srgbClr val="FF0000"/>
              </a:solidFill>
            </a:endParaRP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Allocate weights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criteria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dirty="0" smtClean="0"/>
              <a:t>Assign </a:t>
            </a:r>
            <a:r>
              <a:rPr lang="en-US" i="1" dirty="0" smtClean="0">
                <a:solidFill>
                  <a:srgbClr val="FF0000"/>
                </a:solidFill>
              </a:rPr>
              <a:t>numerical values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 evaluation dimensions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Scores determined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by summing the products of numeric evaluations and weights</a:t>
            </a:r>
          </a:p>
          <a:p>
            <a:pPr marL="533400" indent="-533400" eaLnBrk="1" hangingPunct="1">
              <a:buFontTx/>
              <a:buNone/>
            </a:pPr>
            <a:r>
              <a:rPr lang="en-US" i="1" dirty="0" smtClean="0">
                <a:solidFill>
                  <a:srgbClr val="FF0000"/>
                </a:solidFill>
              </a:rPr>
              <a:t>	</a:t>
            </a:r>
            <a:r>
              <a:rPr lang="en-US" i="1" dirty="0" smtClean="0">
                <a:solidFill>
                  <a:srgbClr val="0000CC"/>
                </a:solidFill>
              </a:rPr>
              <a:t>Unlike the simple scoring model, these scores can be compared!</a:t>
            </a:r>
            <a:r>
              <a:rPr lang="en-US" i="1" dirty="0" smtClean="0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03-0</a:t>
            </a:r>
            <a:fld id="{CD2CCA32-7A0C-4567-89EC-82D8525011C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840</Words>
  <Application>Microsoft Office PowerPoint</Application>
  <PresentationFormat>On-screen Show (4:3)</PresentationFormat>
  <Paragraphs>253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Flow</vt:lpstr>
      <vt:lpstr>Equation</vt:lpstr>
      <vt:lpstr>Chapter 3</vt:lpstr>
      <vt:lpstr>Chapter 3 Learning Objectives</vt:lpstr>
      <vt:lpstr>Chapter 3 Learning Objectives</vt:lpstr>
      <vt:lpstr>  Project Selection</vt:lpstr>
      <vt:lpstr>Screening &amp; Selection Issues</vt:lpstr>
      <vt:lpstr>Approaches to Project Screening</vt:lpstr>
      <vt:lpstr>1. Checklist Model</vt:lpstr>
      <vt:lpstr>2. Simplified Scoring Models</vt:lpstr>
      <vt:lpstr>3. Analytic Hierarchy Process</vt:lpstr>
      <vt:lpstr>Slide 10</vt:lpstr>
      <vt:lpstr>4. Profile Models</vt:lpstr>
      <vt:lpstr>Efficient Frontier</vt:lpstr>
      <vt:lpstr>5. Financial Models</vt:lpstr>
      <vt:lpstr>Payback Period</vt:lpstr>
      <vt:lpstr>Payback Period Example</vt:lpstr>
      <vt:lpstr>Net Present Value</vt:lpstr>
      <vt:lpstr>Net Present Value Example</vt:lpstr>
      <vt:lpstr>Internal Rate of Return</vt:lpstr>
      <vt:lpstr>Internal Rate of Return Example</vt:lpstr>
      <vt:lpstr>Options Models</vt:lpstr>
      <vt:lpstr>   Project Portfolio</vt:lpstr>
      <vt:lpstr>GE Tollgate Review Process Flow Map</vt:lpstr>
      <vt:lpstr>Project Portfolio Management</vt:lpstr>
      <vt:lpstr>Pharmaceuticals Development Process</vt:lpstr>
      <vt:lpstr>Keys to Successful  Project Portfolio Management</vt:lpstr>
      <vt:lpstr>Problems in Implementing  Portfolio Management</vt:lpstr>
      <vt:lpstr>Summary</vt:lpstr>
      <vt:lpstr>Summary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Maher ARAFAT</cp:lastModifiedBy>
  <cp:revision>18</cp:revision>
  <dcterms:created xsi:type="dcterms:W3CDTF">2011-11-20T13:38:58Z</dcterms:created>
  <dcterms:modified xsi:type="dcterms:W3CDTF">2013-09-16T10:51:52Z</dcterms:modified>
</cp:coreProperties>
</file>